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  <p:sldMasterId id="2147483661" r:id="rId2"/>
  </p:sldMasterIdLst>
  <p:notesMasterIdLst>
    <p:notesMasterId r:id="rId17"/>
  </p:notesMasterIdLst>
  <p:sldIdLst>
    <p:sldId id="258" r:id="rId3"/>
    <p:sldId id="1420" r:id="rId4"/>
    <p:sldId id="1421" r:id="rId5"/>
    <p:sldId id="1422" r:id="rId6"/>
    <p:sldId id="1423" r:id="rId7"/>
    <p:sldId id="1424" r:id="rId8"/>
    <p:sldId id="1425" r:id="rId9"/>
    <p:sldId id="1426" r:id="rId10"/>
    <p:sldId id="1432" r:id="rId11"/>
    <p:sldId id="1431" r:id="rId12"/>
    <p:sldId id="1427" r:id="rId13"/>
    <p:sldId id="1428" r:id="rId14"/>
    <p:sldId id="1429" r:id="rId15"/>
    <p:sldId id="1430" r:id="rId16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86414" autoAdjust="0"/>
  </p:normalViewPr>
  <p:slideViewPr>
    <p:cSldViewPr snapToGrid="0">
      <p:cViewPr varScale="1">
        <p:scale>
          <a:sx n="120" d="100"/>
          <a:sy n="120" d="100"/>
        </p:scale>
        <p:origin x="197" y="77"/>
      </p:cViewPr>
      <p:guideLst/>
    </p:cSldViewPr>
  </p:slideViewPr>
  <p:outlineViewPr>
    <p:cViewPr>
      <p:scale>
        <a:sx n="33" d="100"/>
        <a:sy n="33" d="100"/>
      </p:scale>
      <p:origin x="0" y="-719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Bogatin" userId="95021ea4-b854-46f9-89f9-e908b660416a" providerId="ADAL" clId="{ECFA24AF-3F42-4C6C-B3B7-E1A13904B05F}"/>
    <pc:docChg chg="custSel modSld">
      <pc:chgData name="Eric Bogatin" userId="95021ea4-b854-46f9-89f9-e908b660416a" providerId="ADAL" clId="{ECFA24AF-3F42-4C6C-B3B7-E1A13904B05F}" dt="2023-06-21T15:45:13.731" v="143" actId="313"/>
      <pc:docMkLst>
        <pc:docMk/>
      </pc:docMkLst>
      <pc:sldChg chg="modSp mod">
        <pc:chgData name="Eric Bogatin" userId="95021ea4-b854-46f9-89f9-e908b660416a" providerId="ADAL" clId="{ECFA24AF-3F42-4C6C-B3B7-E1A13904B05F}" dt="2023-06-21T15:45:13.731" v="143" actId="313"/>
        <pc:sldMkLst>
          <pc:docMk/>
          <pc:sldMk cId="1940771384" sldId="1424"/>
        </pc:sldMkLst>
        <pc:spChg chg="mod">
          <ac:chgData name="Eric Bogatin" userId="95021ea4-b854-46f9-89f9-e908b660416a" providerId="ADAL" clId="{ECFA24AF-3F42-4C6C-B3B7-E1A13904B05F}" dt="2023-06-21T15:45:13.731" v="143" actId="313"/>
          <ac:spMkLst>
            <pc:docMk/>
            <pc:sldMk cId="1940771384" sldId="1424"/>
            <ac:spMk id="3" creationId="{487FA634-E1D2-92DA-1F02-970943BB14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A335D9B-03A2-4803-A9DF-755292C686FE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7DD8FE7-7CBA-450D-BF10-A3F473477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4253-4057-4341-BC1A-1C896BD27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A1333-FAE3-4D13-8BED-062DACD8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3982-50DE-4850-B59E-DDEFE02F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5D012-7049-4B4E-ADBE-B9D5B82D3AEE}"/>
              </a:ext>
            </a:extLst>
          </p:cNvPr>
          <p:cNvSpPr/>
          <p:nvPr userDrawn="1"/>
        </p:nvSpPr>
        <p:spPr>
          <a:xfrm>
            <a:off x="25167" y="683543"/>
            <a:ext cx="12164038" cy="2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5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DB31-F321-4A31-AFF7-707187E7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86FD-05FC-4B8C-AA16-3C0973F4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7F320-69A3-4FEC-B1B5-5D8934458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B9CA-0F84-4D5B-B966-1CD1FCD6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74E-1E76-4172-A35D-61368DCD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EE246-7723-4E23-8C3A-141411E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99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EF9F-DDCE-4EE7-8C17-13FF85AF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538E0-F62F-4141-9994-F1DAFA412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15205-7DB9-44B9-801D-281CA40CF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359D-7549-427F-A7C0-DED17653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4F410-892F-4F74-97DD-6D752002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DF233-3631-4858-A7D6-556DE3D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A1A3-AA07-46A3-BBEE-D465560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4C4A9-C94F-4810-9133-A72725BCE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DB9B-93AB-4B17-A075-694E3D29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405EB-03E9-4E81-BF25-F7900AFA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CA26-A9E2-4359-99DB-47B4F851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98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409-7081-46BD-8C1C-D44E5832B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0E291-79FF-4FEF-BA49-1BCC056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5E94-ED17-4777-9C3A-1B19C6C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CB8C-1AD3-4A95-AE7B-FDABC498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7A2A-8BF5-4918-94FA-60845FC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17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1386909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2344" y="3675660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Speaker (Company)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Speaker 2 (Company)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2344" y="4866507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1">
                <a:solidFill>
                  <a:schemeClr val="tx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1 (Company), Paper Author 2 (Company),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3 (Company)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8F06AD6-42B1-B840-A60B-21B227430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20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0460" y="1143620"/>
            <a:ext cx="9527341" cy="4510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A18E4D6-471A-2C43-A336-950ABA1D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7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01471" y="1251513"/>
            <a:ext cx="5902111" cy="4477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0BF98AA-79C3-D740-AD32-53210B444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3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85409" y="2093139"/>
            <a:ext cx="4067915" cy="3333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96519" y="1241023"/>
            <a:ext cx="4067595" cy="690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DB470DD-D764-0D41-8CF5-E5FD7F32F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6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91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990600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2344" y="3279351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2344" y="4470197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1">
                <a:solidFill>
                  <a:schemeClr val="bg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36F0F65-E559-4B47-9CB2-B8A9CBE5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88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987556" y="1909964"/>
            <a:ext cx="2859185" cy="2772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9148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32532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27888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11272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9D7A60-94C3-EE48-B3AE-0DB55AC08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32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530E20D-BAC1-DE48-9A60-2C01614DA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0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>
            <a:spLocks noGrp="1"/>
          </p:cNvSpPr>
          <p:nvPr>
            <p:ph type="sldNum" idx="12"/>
          </p:nvPr>
        </p:nvSpPr>
        <p:spPr>
          <a:xfrm>
            <a:off x="11740327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1806" y="90575"/>
            <a:ext cx="1028575" cy="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3776" y="841302"/>
            <a:ext cx="1876550" cy="186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4813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11497134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181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35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</a:t>
            </a:r>
            <a:br>
              <a:rPr lang="en-US"/>
            </a:br>
            <a:r>
              <a:rPr lang="en-US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348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200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506802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98775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7E-CFD3-4F38-A55A-42BDB9BC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DBDCE-E32F-4381-96AF-9D930615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B4E3-2E0D-47C5-ADF5-A4EE901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4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4041076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82671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538053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Numbered One Column Layout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4DE42E10-C02B-493C-892E-5A8A326E78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4488" indent="-344488">
              <a:buFont typeface="+mj-lt"/>
              <a:buAutoNum type="arabicPeriod"/>
              <a:tabLst>
                <a:tab pos="288925" algn="l"/>
              </a:tabLs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1593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738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860425" indent="-171450">
              <a:defRPr/>
            </a:lvl4pPr>
            <a:lvl5pPr marL="1031875" indent="-171450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409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811402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6082300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171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410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6853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57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00F-BA9E-4734-ADD7-E5F27F7A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356"/>
            <a:ext cx="12192000" cy="670402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4329-DA73-4E18-918D-E8C2506A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E961-16FF-4DF3-BBB3-00F5FA3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01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59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5852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619620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slide_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246185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4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0354895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0965781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887" y="400050"/>
            <a:ext cx="9015537" cy="5143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887" y="1717675"/>
            <a:ext cx="9017760" cy="3930650"/>
          </a:xfrm>
          <a:prstGeom prst="rect">
            <a:avLst/>
          </a:prstGeom>
        </p:spPr>
        <p:txBody>
          <a:bodyPr/>
          <a:lstStyle>
            <a:lvl2pPr>
              <a:spcBef>
                <a:spcPts val="10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41710" y="914400"/>
            <a:ext cx="899394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Add Secondary Title in Keysight Gray (28 Pt)</a:t>
            </a:r>
          </a:p>
        </p:txBody>
      </p:sp>
    </p:spTree>
    <p:extLst>
      <p:ext uri="{BB962C8B-B14F-4D97-AF65-F5344CB8AC3E}">
        <p14:creationId xmlns:p14="http://schemas.microsoft.com/office/powerpoint/2010/main" val="23555713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us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9030081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1_One 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body" idx="1"/>
          </p:nvPr>
        </p:nvSpPr>
        <p:spPr>
          <a:xfrm>
            <a:off x="449580" y="1802869"/>
            <a:ext cx="1129284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2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42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B6FB-5FC5-4D92-820D-0570B1A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A36D-5AA9-40FC-9008-AB67BDD2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6C4A-3F1D-4EAD-A3D3-DDE99642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34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1_Two Colum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>
            <a:spLocks noGrp="1"/>
          </p:cNvSpPr>
          <p:nvPr>
            <p:ph type="body" idx="1"/>
          </p:nvPr>
        </p:nvSpPr>
        <p:spPr>
          <a:xfrm>
            <a:off x="6208776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2"/>
          </p:nvPr>
        </p:nvSpPr>
        <p:spPr>
          <a:xfrm>
            <a:off x="449580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3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3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5510-43DE-4BF0-A87F-71C2258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A018-A310-4558-805E-C0521381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FF5CD-7180-4E59-A463-009AD3E6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06184-957D-4DFE-9429-40CAF60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96E-7360-4EE7-A619-5B89FBA3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A5D1-9F26-4B9C-ACBB-3EA6BA5D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76CB7-A16F-47D9-8D47-98677804A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0767-4B25-4F29-80E5-38ADBC5A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8B0E4-C460-4E5E-A00C-7911C7EF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91B2E-4E6E-4AE1-BE1F-67C68E0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DA1C9-D632-4E85-BC97-9E0DBEA3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B3A8C-F187-466C-8331-1674B786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8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3AA0-D1F3-4D43-99EE-72662B2E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EF63-7D54-46E3-873A-70665819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9D83-DF43-48E7-B265-34780F41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25F07A-2E8B-4AB4-8002-8B6DD659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2E82A-14A2-4863-889F-77A7E56A2768}"/>
              </a:ext>
            </a:extLst>
          </p:cNvPr>
          <p:cNvSpPr/>
          <p:nvPr userDrawn="1"/>
        </p:nvSpPr>
        <p:spPr>
          <a:xfrm>
            <a:off x="0" y="266921"/>
            <a:ext cx="12192000" cy="85351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5AC606-D713-4A40-BCE7-250D6B73D055}"/>
              </a:ext>
            </a:extLst>
          </p:cNvPr>
          <p:cNvSpPr/>
          <p:nvPr userDrawn="1"/>
        </p:nvSpPr>
        <p:spPr>
          <a:xfrm>
            <a:off x="0" y="0"/>
            <a:ext cx="12192000" cy="298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6166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37B5A-0270-484B-979D-3F2C92F0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356"/>
            <a:ext cx="12191999" cy="670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CFD9-472C-4427-BB8E-22F026EC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0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8825F6-308B-4930-A4DE-F34D10DC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Image result for be boulder">
            <a:extLst>
              <a:ext uri="{FF2B5EF4-FFF2-40B4-BE49-F238E27FC236}">
                <a16:creationId xmlns:a16="http://schemas.microsoft.com/office/drawing/2014/main" id="{A02850F8-1625-4B68-9F8B-37BD7C1C26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7"/>
          <a:stretch/>
        </p:blipFill>
        <p:spPr bwMode="auto">
          <a:xfrm>
            <a:off x="95089" y="6150307"/>
            <a:ext cx="4741069" cy="70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19C620-D3D4-48E6-AE76-7413987BE33D}"/>
              </a:ext>
            </a:extLst>
          </p:cNvPr>
          <p:cNvSpPr/>
          <p:nvPr userDrawn="1"/>
        </p:nvSpPr>
        <p:spPr>
          <a:xfrm>
            <a:off x="0" y="6106396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31A8B-7B11-4E3F-B8BA-A8FEF324A355}"/>
              </a:ext>
            </a:extLst>
          </p:cNvPr>
          <p:cNvSpPr txBox="1"/>
          <p:nvPr userDrawn="1"/>
        </p:nvSpPr>
        <p:spPr>
          <a:xfrm>
            <a:off x="5829047" y="6317834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8BF474-C26E-4532-962B-1653046D6EE3}"/>
              </a:ext>
            </a:extLst>
          </p:cNvPr>
          <p:cNvSpPr/>
          <p:nvPr userDrawn="1"/>
        </p:nvSpPr>
        <p:spPr>
          <a:xfrm>
            <a:off x="0" y="754181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C5E1B51-CDCF-51C9-FC72-ED78939CD5A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10" y="6203252"/>
            <a:ext cx="1383661" cy="639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2EB41-8CCF-637E-2314-7BA34E761EAC}"/>
              </a:ext>
            </a:extLst>
          </p:cNvPr>
          <p:cNvSpPr txBox="1"/>
          <p:nvPr userDrawn="1"/>
        </p:nvSpPr>
        <p:spPr>
          <a:xfrm>
            <a:off x="838200" y="6338162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218301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705" r:id="rId10"/>
    <p:sldLayoutId id="2147483704" r:id="rId11"/>
    <p:sldLayoutId id="2147483697" r:id="rId12"/>
    <p:sldLayoutId id="2147483698" r:id="rId13"/>
    <p:sldLayoutId id="2147483699" r:id="rId14"/>
    <p:sldLayoutId id="2147483700" r:id="rId15"/>
    <p:sldLayoutId id="2147483706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5" r:id="rId23"/>
    <p:sldLayoutId id="2147483716" r:id="rId2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Print" panose="02000600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level: Bullet, 20pt</a:t>
            </a:r>
          </a:p>
          <a:p>
            <a:pPr lvl="1"/>
            <a:r>
              <a:rPr lang="en-US"/>
              <a:t>Second level: Sub-bullet 1, 18pt</a:t>
            </a:r>
          </a:p>
          <a:p>
            <a:pPr lvl="2"/>
            <a:r>
              <a:rPr lang="en-US"/>
              <a:t>Third level: Sub-bullet 2, 16pt</a:t>
            </a:r>
          </a:p>
          <a:p>
            <a:pPr lvl="3"/>
            <a:r>
              <a:rPr lang="en-US"/>
              <a:t>Fourth level: Sub-bullet 3, 14pt</a:t>
            </a:r>
          </a:p>
          <a:p>
            <a:pPr lvl="4"/>
            <a:r>
              <a:rPr lang="en-US"/>
              <a:t>Fifth level: Sub-bullet 4, 12pt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1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 spc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7388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kern="1200" cap="none" spc="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8837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0000"/>
        </a:buClr>
        <a:buFont typeface="Arial" panose="020B0604020202020204" pitchFamily="34" charset="0"/>
        <a:buChar char="•"/>
        <a:defRPr lang="en-US" sz="12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spc="60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AAF704-C910-4E38-A5FA-A7F84908B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962233" cy="1819245"/>
          </a:xfrm>
        </p:spPr>
        <p:txBody>
          <a:bodyPr>
            <a:normAutofit/>
          </a:bodyPr>
          <a:lstStyle/>
          <a:p>
            <a:r>
              <a:rPr lang="en-US" dirty="0"/>
              <a:t>MATLAB and </a:t>
            </a:r>
            <a:r>
              <a:rPr lang="en-US" dirty="0" err="1"/>
              <a:t>KeySight</a:t>
            </a:r>
            <a:r>
              <a:rPr lang="en-US" dirty="0"/>
              <a:t> Scopes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B9E44C-81C8-47C9-9240-282EE4D1A6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Diego Sena and members</a:t>
            </a:r>
          </a:p>
          <a:p>
            <a:endParaRPr lang="en-US" dirty="0"/>
          </a:p>
          <a:p>
            <a:r>
              <a:rPr lang="en-US" dirty="0"/>
              <a:t>Summer 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062B3-1F12-4575-B312-86B9B222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7456" y="5761990"/>
            <a:ext cx="1516824" cy="365125"/>
          </a:xfrm>
        </p:spPr>
        <p:txBody>
          <a:bodyPr/>
          <a:lstStyle/>
          <a:p>
            <a:fld id="{01705C45-7198-4F3C-96F2-CDE0DFD676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0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927B-362A-268F-4A5F-7822E18B2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Square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A356B-895B-79AF-59C4-69521F2E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790C06C-5A09-6357-FCF9-AB20C45E8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27716"/>
            <a:ext cx="12192000" cy="50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planned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2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4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0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FDD6-6D1D-8C1C-D061-56AD9727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324FE-9086-42C8-5393-C501B339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  <a:p>
            <a:r>
              <a:rPr lang="en-US" dirty="0"/>
              <a:t>So What? why is this important?</a:t>
            </a:r>
          </a:p>
          <a:p>
            <a:r>
              <a:rPr lang="en-US" dirty="0"/>
              <a:t>Plan of Record</a:t>
            </a:r>
          </a:p>
          <a:p>
            <a:r>
              <a:rPr lang="en-US" dirty="0"/>
              <a:t>Test plan</a:t>
            </a:r>
          </a:p>
          <a:p>
            <a:r>
              <a:rPr lang="en-US" dirty="0"/>
              <a:t>Literature search and background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98619-A90F-A675-C1D6-4154477B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65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74A1-A5B4-1165-A61A-5F731995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0AF38-96C5-0E0A-61FE-60419B404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the KEYSIGHT Scope with MATLAB</a:t>
            </a:r>
          </a:p>
          <a:p>
            <a:r>
              <a:rPr lang="en-US" dirty="0"/>
              <a:t>Analyze the bandwidth of the scope and scope cables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53F36-955D-B799-CFEE-FD546A78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9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 Why is this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characterize the maximum frequency sampleable by the scope and scope cables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7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Record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090"/>
            <a:ext cx="10515600" cy="49942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your SDI? </a:t>
            </a:r>
            <a:r>
              <a:rPr lang="en-US" dirty="0" err="1"/>
              <a:t>KeySight</a:t>
            </a:r>
            <a:r>
              <a:rPr lang="en-US" dirty="0"/>
              <a:t> scopes</a:t>
            </a:r>
          </a:p>
          <a:p>
            <a:r>
              <a:rPr lang="en-US" dirty="0"/>
              <a:t>What does it mean to “work”: Compare Bandwidth of different scopes and cables and find their Nyquist frequencies. </a:t>
            </a:r>
          </a:p>
          <a:p>
            <a:r>
              <a:rPr lang="en-US" dirty="0"/>
              <a:t>Test plan- how will you validate that it “works”? Use a scope with a known bandwidth and compare the Nyquist cut off. </a:t>
            </a:r>
          </a:p>
          <a:p>
            <a:r>
              <a:rPr lang="en-US" dirty="0"/>
              <a:t>What is the killer app: Bandwidth analyzer</a:t>
            </a:r>
          </a:p>
          <a:p>
            <a:r>
              <a:rPr lang="en-US" dirty="0"/>
              <a:t>Examples of some of the actions you might take</a:t>
            </a:r>
          </a:p>
          <a:p>
            <a:r>
              <a:rPr lang="en-US" dirty="0"/>
              <a:t>A rough schedule: week by week until your presentation date, or Aug 11.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7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specifications you will </a:t>
            </a:r>
            <a:r>
              <a:rPr lang="en-US"/>
              <a:t>test to: </a:t>
            </a:r>
            <a:r>
              <a:rPr lang="en-US" dirty="0"/>
              <a:t>what does it mean </a:t>
            </a:r>
            <a:r>
              <a:rPr lang="en-US"/>
              <a:t>to “work?”</a:t>
            </a:r>
            <a:endParaRPr lang="en-US" dirty="0"/>
          </a:p>
          <a:p>
            <a:r>
              <a:rPr lang="en-US" dirty="0"/>
              <a:t>What will you measure</a:t>
            </a:r>
          </a:p>
          <a:p>
            <a:r>
              <a:rPr lang="en-US" dirty="0"/>
              <a:t>What are the tests you will do?</a:t>
            </a:r>
          </a:p>
          <a:p>
            <a:r>
              <a:rPr lang="en-US" dirty="0"/>
              <a:t>What is a measure of success?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7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Search,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7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accomplished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Connected the computer and scope</a:t>
            </a:r>
          </a:p>
          <a:p>
            <a:r>
              <a:rPr lang="en-US" dirty="0"/>
              <a:t>Pull data from the scope</a:t>
            </a:r>
          </a:p>
          <a:p>
            <a:r>
              <a:rPr lang="en-US" dirty="0"/>
              <a:t>Plot data from the scope</a:t>
            </a:r>
          </a:p>
          <a:p>
            <a:r>
              <a:rPr lang="en-US" dirty="0"/>
              <a:t>Analyze data from the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B54E04B-F9A4-0236-EC35-C5C3BAFDE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808708"/>
            <a:ext cx="12191999" cy="5263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F7A375-5A11-02AB-20B7-A43462B0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Wave From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69E38-E4C2-4D8D-20BF-F45CEE88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212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April_2019" id="{CDC0E78D-7FDB-4EC3-8948-D87114C1A23A}" vid="{C053656A-2954-4C94-A489-2F6E04E1F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12354</TotalTime>
  <Words>255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Arial Narrow</vt:lpstr>
      <vt:lpstr>Calibri</vt:lpstr>
      <vt:lpstr>Courier New</vt:lpstr>
      <vt:lpstr>Franklin Gothic Book</vt:lpstr>
      <vt:lpstr>Helvetica</vt:lpstr>
      <vt:lpstr>Helvetica Light</vt:lpstr>
      <vt:lpstr>Helvetica Light Oblique</vt:lpstr>
      <vt:lpstr>Helvetica Oblique</vt:lpstr>
      <vt:lpstr>Segoe Print</vt:lpstr>
      <vt:lpstr>Times New Roman</vt:lpstr>
      <vt:lpstr>Wingdings</vt:lpstr>
      <vt:lpstr>Custom Design</vt:lpstr>
      <vt:lpstr>2017 Keysight Macro LIGHT</vt:lpstr>
      <vt:lpstr>MATLAB and KeySight Scopes</vt:lpstr>
      <vt:lpstr>Agenda</vt:lpstr>
      <vt:lpstr>Goals and Objectives</vt:lpstr>
      <vt:lpstr>So What? Why is this important</vt:lpstr>
      <vt:lpstr>Plan of Record</vt:lpstr>
      <vt:lpstr>Test Plan</vt:lpstr>
      <vt:lpstr>Literature Search, Background</vt:lpstr>
      <vt:lpstr>What was accomplished last week</vt:lpstr>
      <vt:lpstr>Square Wave From Scope</vt:lpstr>
      <vt:lpstr>FFT of Square Wave</vt:lpstr>
      <vt:lpstr>What is planned next week</vt:lpstr>
      <vt:lpstr>Progress to the Goal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eric.bogatin@colorado.edu</dc:creator>
  <cp:lastModifiedBy>Diego Sena</cp:lastModifiedBy>
  <cp:revision>165</cp:revision>
  <cp:lastPrinted>2023-05-08T11:45:21Z</cp:lastPrinted>
  <dcterms:created xsi:type="dcterms:W3CDTF">2022-02-14T13:42:11Z</dcterms:created>
  <dcterms:modified xsi:type="dcterms:W3CDTF">2023-07-05T18:43:04Z</dcterms:modified>
</cp:coreProperties>
</file>